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160379"/>
            <a:ext cx="8991600" cy="1645920"/>
          </a:xfrm>
        </p:spPr>
        <p:txBody>
          <a:bodyPr/>
          <a:lstStyle/>
          <a:p>
            <a:r>
              <a:rPr lang="hy-AM" dirty="0" smtClean="0"/>
              <a:t>Քիմիական տարրերի անվանումների առաջացումը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dirty="0" smtClean="0"/>
              <a:t>      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56" y="1849236"/>
            <a:ext cx="7251888" cy="459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24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1622" y="898498"/>
            <a:ext cx="7729728" cy="1188720"/>
          </a:xfrm>
        </p:spPr>
        <p:txBody>
          <a:bodyPr/>
          <a:lstStyle/>
          <a:p>
            <a:r>
              <a:rPr lang="hy-AM" dirty="0" smtClean="0"/>
              <a:t>Ռենիում</a:t>
            </a:r>
            <a:r>
              <a:rPr lang="en-US" dirty="0" smtClean="0"/>
              <a:t>(Re)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1622" y="2304089"/>
            <a:ext cx="7729728" cy="3101983"/>
          </a:xfrm>
        </p:spPr>
        <p:txBody>
          <a:bodyPr>
            <a:normAutofit/>
          </a:bodyPr>
          <a:lstStyle/>
          <a:p>
            <a:r>
              <a:rPr lang="hy-AM" dirty="0" smtClean="0"/>
              <a:t>Ռենիում </a:t>
            </a:r>
            <a:r>
              <a:rPr lang="hy-AM" dirty="0"/>
              <a:t>տարրը </a:t>
            </a:r>
            <a:r>
              <a:rPr lang="hy-AM" dirty="0" smtClean="0"/>
              <a:t>պարբերական </a:t>
            </a:r>
            <a:r>
              <a:rPr lang="hy-AM" dirty="0"/>
              <a:t>համակարգի </a:t>
            </a:r>
            <a:r>
              <a:rPr lang="en-US" dirty="0"/>
              <a:t>VI </a:t>
            </a:r>
            <a:r>
              <a:rPr lang="hy-AM" dirty="0"/>
              <a:t>պարբերության, </a:t>
            </a:r>
            <a:r>
              <a:rPr lang="en-US" dirty="0"/>
              <a:t>VII </a:t>
            </a:r>
            <a:r>
              <a:rPr lang="hy-AM" dirty="0"/>
              <a:t>խմբի տարր։ Կարգահամարը՝ 75, ատոմական զանգվածը՝ 186,207։Տարրի անվանումը ծագել է Գերմանիայում, </a:t>
            </a:r>
            <a:r>
              <a:rPr lang="hy-AM" dirty="0" smtClean="0"/>
              <a:t>Հռենոս </a:t>
            </a:r>
            <a:r>
              <a:rPr lang="hy-AM" dirty="0"/>
              <a:t>գետի անունից։№ 75 տարրի, որպես մանգանի նմանակի, գոյությունը կռահել է Դ․ Ի․, Մենդելեևը 1871 թվականին, նրան վերագրելով 190 ատոմական </a:t>
            </a:r>
            <a:r>
              <a:rPr lang="hy-AM" dirty="0" smtClean="0"/>
              <a:t>կշիռ։</a:t>
            </a:r>
            <a:r>
              <a:rPr lang="hy-AM" dirty="0"/>
              <a:t>Ռենիումը բաց մոխրագույն, արծաթափայլ մետաղ է</a:t>
            </a:r>
            <a:r>
              <a:rPr lang="hy-AM" dirty="0" smtClean="0"/>
              <a:t>։</a:t>
            </a:r>
            <a:r>
              <a:rPr lang="en-US" dirty="0" smtClean="0"/>
              <a:t> </a:t>
            </a:r>
            <a:r>
              <a:rPr lang="hy-AM" dirty="0" smtClean="0"/>
              <a:t>Ռենիումը </a:t>
            </a:r>
            <a:r>
              <a:rPr lang="hy-AM" dirty="0"/>
              <a:t>չափազանց հազվագյուտ և ցրված տարր է, պարունակությունը երկրակեղևում՝ 7•10</a:t>
            </a:r>
            <a:r>
              <a:rPr lang="hy-AM" baseline="30000" dirty="0"/>
              <a:t>−8</a:t>
            </a:r>
            <a:r>
              <a:rPr lang="hy-AM" dirty="0"/>
              <a:t> % </a:t>
            </a:r>
            <a:r>
              <a:rPr lang="hy-AM" dirty="0" smtClean="0"/>
              <a:t>։ </a:t>
            </a:r>
            <a:r>
              <a:rPr lang="hy-AM" dirty="0"/>
              <a:t>Հայտնի են ռենիումի հազվադեպ հանդիպող երեք </a:t>
            </a:r>
            <a:r>
              <a:rPr lang="hy-AM" dirty="0" smtClean="0"/>
              <a:t>միներալները՝օքսիդը, սուլֆիդը, ջեզկազգանիտը</a:t>
            </a:r>
            <a:r>
              <a:rPr lang="hy-AM" dirty="0"/>
              <a:t>։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20" y="4563476"/>
            <a:ext cx="1699004" cy="16851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2939" y="368373"/>
            <a:ext cx="1401624" cy="139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50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Եվրոպիում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/>
              <a:t>Եվրոպիումը  պարբերական համակարգի 3-րդ խմբի քիմիական </a:t>
            </a:r>
            <a:r>
              <a:rPr lang="hy-AM" dirty="0" smtClean="0"/>
              <a:t>տարրն է։ </a:t>
            </a:r>
            <a:r>
              <a:rPr lang="hy-AM" dirty="0"/>
              <a:t>Լանթանիդ է, կարգահամարը՝ 63, ատոմական զանգվածը՝ 151,96։Հայտնաբերել են </a:t>
            </a:r>
            <a:r>
              <a:rPr lang="hy-AM" dirty="0" smtClean="0"/>
              <a:t>Կուրկուսը</a:t>
            </a:r>
            <a:r>
              <a:rPr lang="hy-AM" dirty="0"/>
              <a:t> </a:t>
            </a:r>
            <a:r>
              <a:rPr lang="hy-AM" dirty="0" smtClean="0"/>
              <a:t>1886թ-ին </a:t>
            </a:r>
            <a:r>
              <a:rPr lang="hy-AM" dirty="0"/>
              <a:t>և Լեկոկ դե Բուաբոդրան </a:t>
            </a:r>
            <a:r>
              <a:rPr lang="hy-AM" dirty="0" smtClean="0"/>
              <a:t>1892թ-ին։ </a:t>
            </a:r>
            <a:r>
              <a:rPr lang="hy-AM" dirty="0"/>
              <a:t>1896 թվականին Դեմարսը տարրում հայտնաբերել է սպեկտրալ գծեր, իսկ 1901 թվականին կարողացավ առանձնացնել տարրը, նկարագրեց և տվեց նրան անվանում՝ ի պատիվ Եվրոպայի:Եվրոպիումը մտնում է լանթանիդների կազմի մեջ, որոնք հաճախ հանդիպում են ԱՄՆ-ում, Ղազախստանում, Ռուսաստանում, Ավստրալիայում, Բրազիլիայում, Հնդկաստանում և Ուկրաինայում</a:t>
            </a:r>
            <a:r>
              <a:rPr lang="hy-AM" dirty="0" smtClean="0"/>
              <a:t>:</a:t>
            </a:r>
            <a:r>
              <a:rPr lang="hy-AM" dirty="0"/>
              <a:t> Եվրոպիումը հանդիսանում է լանթանիդներից </a:t>
            </a:r>
            <a:r>
              <a:rPr lang="hy-AM" dirty="0" smtClean="0"/>
              <a:t>ամենաթանկը։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47" y="5035180"/>
            <a:ext cx="1629236" cy="14096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0643" y="205037"/>
            <a:ext cx="1899580" cy="164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88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Ֆոսֆոր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y-AM" dirty="0"/>
              <a:t>Ֆոսֆորը, պարբերական համակարգի 3-րդ պարբերության 5-րդ խմբի </a:t>
            </a:r>
            <a:r>
              <a:rPr lang="hy-AM" dirty="0" smtClean="0"/>
              <a:t>տարրն է։ </a:t>
            </a:r>
            <a:r>
              <a:rPr lang="hy-AM" dirty="0"/>
              <a:t>Կարգահամարը՝ 15, ատոմական զանգվածը՝ 30,97376։ Ֆոսֆորի հայտնաբերումը վերագրվում է համբուրգցի ալքիմիկոս Հ․ </a:t>
            </a:r>
            <a:r>
              <a:rPr lang="hy-AM" dirty="0" smtClean="0"/>
              <a:t>Բրանդին, </a:t>
            </a:r>
            <a:r>
              <a:rPr lang="hy-AM" dirty="0"/>
              <a:t>որն ստացավ երկնագույն լուսարձակող նյութ՝ «սառը կրակ», և անվանեց ֆոսֆոր։Անունն ստացել է շնորհիվ իր լուսարձակելու հատկության։ Ֆոսֆոր բառը ծագում է </a:t>
            </a:r>
            <a:r>
              <a:rPr lang="hy-AM" dirty="0" smtClean="0"/>
              <a:t>հունարեն «լույս</a:t>
            </a:r>
            <a:r>
              <a:rPr lang="hy-AM" dirty="0"/>
              <a:t>» և </a:t>
            </a:r>
            <a:r>
              <a:rPr lang="hy-AM" dirty="0" smtClean="0"/>
              <a:t>«տանում </a:t>
            </a:r>
            <a:r>
              <a:rPr lang="hy-AM" dirty="0"/>
              <a:t>եմ» բառերից։Ֆոսֆորը բնության մեջ տարածված տարր է, կազմում է երկրակեղևի զանգվածի 9,3․10−2</a:t>
            </a:r>
            <a:r>
              <a:rPr lang="hy-AM" dirty="0" smtClean="0"/>
              <a:t>%։ Ֆոսֆորը </a:t>
            </a:r>
            <a:r>
              <a:rPr lang="hy-AM" dirty="0"/>
              <a:t>բնորոշ հոտով, անգույն, մոմակերպ, թունավոր նյութ է, ստացվում է ֆոսֆորի գոլորշիները սառեցնելիս։Ֆոսֆորը հիմնականում օգտագործվում է ֆոսֆորական թթու և նրանից ֆոսֆորական պարարտանյութեր և այլ ֆոսֆատներ ստանալու համար։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86" y="5029034"/>
            <a:ext cx="1456953" cy="14219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944" y="638300"/>
            <a:ext cx="1552369" cy="15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55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սնդիկ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y-AM" dirty="0"/>
              <a:t>Սնդիկը պարբերական համակարգի 6-րդ պարբերության, 2-րդ խմբի քիմիական տարր, կարգահամարը՝ 80, ատոմական զանգվածը՝ 200, 59։ Նախկինում սնդիկը համարվում էր հեղուկ արծաթ, որտեղից էլ նրա լատիներեն անվանումը։ Սնդիկ բառի ծագումը հայերենում ապացուցված չէ, հավանորեն առաջացել է ցնդել բառից, որի առանձին չգործածվող արմատը՝ ցունդ, նշանակում է սփռվել, ցայտմամբ ցրվել։ Սնդիկը չափազանց հազվագյուտ և ցրված տարր է, կազմում է երկրակեղևի զանգվածի 4, 5•10−6 %։Սնդիկը համարվում է հազվագյուտ </a:t>
            </a:r>
            <a:r>
              <a:rPr lang="hy-AM" dirty="0" smtClean="0"/>
              <a:t>մետաղ։ Ամենախոշոր </a:t>
            </a:r>
            <a:r>
              <a:rPr lang="hy-AM" dirty="0"/>
              <a:t>հանքավայրերը գտնվում են Իսպանիայում (Ալմադեն)։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38" y="5017174"/>
            <a:ext cx="1503999" cy="14457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5619" y="642690"/>
            <a:ext cx="1571638" cy="151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69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Նատրիում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y-AM" dirty="0"/>
              <a:t>Նատրիումը, 3-րդ պարբերության 1-ին խմբի տարր, կարգահամարը՝ 11, ատոմային զանգվածը՝ 22,98977</a:t>
            </a:r>
            <a:r>
              <a:rPr lang="hy-AM" dirty="0" smtClean="0"/>
              <a:t>։</a:t>
            </a:r>
            <a:r>
              <a:rPr lang="en-US" dirty="0"/>
              <a:t>«Na» </a:t>
            </a:r>
            <a:r>
              <a:rPr lang="hy-AM" dirty="0"/>
              <a:t>հապավումը և </a:t>
            </a:r>
            <a:r>
              <a:rPr lang="en-US" dirty="0" err="1"/>
              <a:t>natrium</a:t>
            </a:r>
            <a:r>
              <a:rPr lang="en-US" dirty="0"/>
              <a:t> </a:t>
            </a:r>
            <a:r>
              <a:rPr lang="hy-AM" dirty="0"/>
              <a:t>բառը առաջին անգամ օգտագործել են ակադեմիկոսները, հիմնադիրը՝ շվեդ բժիշկ Հակոբոս </a:t>
            </a:r>
            <a:r>
              <a:rPr lang="hy-AM" dirty="0" smtClean="0"/>
              <a:t>Բերցելիուս։ Հետագայում </a:t>
            </a:r>
            <a:r>
              <a:rPr lang="hy-AM" dirty="0"/>
              <a:t>տարրը անվանեցին նաև </a:t>
            </a:r>
            <a:r>
              <a:rPr lang="hy-AM" dirty="0" smtClean="0"/>
              <a:t>սոդա</a:t>
            </a:r>
            <a:r>
              <a:rPr lang="en-US" dirty="0" smtClean="0"/>
              <a:t>։ </a:t>
            </a:r>
            <a:r>
              <a:rPr lang="en-US" dirty="0"/>
              <a:t>Sodium </a:t>
            </a:r>
            <a:r>
              <a:rPr lang="hy-AM" dirty="0"/>
              <a:t>անվանումը հավանաբար գալիս է արաբական </a:t>
            </a:r>
            <a:r>
              <a:rPr lang="en-US" dirty="0" err="1"/>
              <a:t>suda</a:t>
            </a:r>
            <a:r>
              <a:rPr lang="en-US" dirty="0"/>
              <a:t> </a:t>
            </a:r>
            <a:r>
              <a:rPr lang="hy-AM" dirty="0"/>
              <a:t>բառից, որը նշանակում է «գլխացավ», քանի որ այդ ժամանակ սոդան օգտագործում էին որպես դեղ գլխացավի համար:Բնության մեջ տարածված տարր է, երկրակեղևում 2,83 %։Նատրիումի քլորիդի՝ մարդու օրական պահանջը 2-10 գ է։ Նատրիումի իոնների կոնցենտրացիան օրգանիզմում կարգավորվում է ալդոստերոն հորմոնով։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63" y="4916019"/>
            <a:ext cx="1553373" cy="14132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367" y="197653"/>
            <a:ext cx="1686217" cy="153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72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Արսեն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Մկնդեղը կամ </a:t>
            </a:r>
            <a:r>
              <a:rPr lang="hy-AM" dirty="0"/>
              <a:t>արսենը տարրերի պարբերական համակարգի </a:t>
            </a:r>
            <a:r>
              <a:rPr lang="en-US" dirty="0"/>
              <a:t>IV </a:t>
            </a:r>
            <a:r>
              <a:rPr lang="hy-AM" dirty="0"/>
              <a:t>պարբերության </a:t>
            </a:r>
            <a:r>
              <a:rPr lang="en-US" dirty="0"/>
              <a:t>V </a:t>
            </a:r>
            <a:r>
              <a:rPr lang="hy-AM" dirty="0"/>
              <a:t>խմբի քիմիական տարր, կարգահամարը՝ 33, ատոմական զանգվածը՝ 74,9216։Արսեն տարրի հայտնաբերումը վերագրում են Ալբերտ Մեծին։ Արսենի միացությունները, սակայն, հայտնի են վաղուց ի վեր։ Բուժական նպատակների համար արսենի միացություններ է կիրառել Պարացելսը։ Որպես քիմիական տարր ճանաչվեց 1789 թվականին (Ա.Լ․Լավուազիե)։Արսենը օգտագործվում է հիմնականում համաձուլվածքներ ստանալու </a:t>
            </a:r>
            <a:r>
              <a:rPr lang="hy-AM" dirty="0" smtClean="0"/>
              <a:t>համար։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826" y="364608"/>
            <a:ext cx="1422932" cy="13540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50" y="4879662"/>
            <a:ext cx="1413386" cy="134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4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Սկանդիում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y-AM" dirty="0"/>
              <a:t>Սկանդիումը Երրորդ խմբի երկրորդական ենթախմբի տարր է, չորրորդ պարբերության, ատոմային համարը 21 է, իսկ ատոմական զանգվածը՝ </a:t>
            </a:r>
            <a:r>
              <a:rPr lang="hy-AM" dirty="0" smtClean="0"/>
              <a:t>44,9559</a:t>
            </a:r>
            <a:r>
              <a:rPr lang="hy-AM" dirty="0"/>
              <a:t>։ Սկանդիումի գոյությունն առաջին անգամ առաջարկվել է Մենդելեևի կողմից </a:t>
            </a:r>
            <a:r>
              <a:rPr lang="hy-AM" dirty="0" smtClean="0"/>
              <a:t>1870 </a:t>
            </a:r>
            <a:r>
              <a:rPr lang="hy-AM" dirty="0"/>
              <a:t>թվականին, իսկ 1879 թվականին </a:t>
            </a:r>
            <a:r>
              <a:rPr lang="hy-AM" dirty="0" smtClean="0"/>
              <a:t>Նիլսոնովը հանքանյութերից</a:t>
            </a:r>
            <a:r>
              <a:rPr lang="hy-AM" dirty="0"/>
              <a:t>, որոնք հայտնաբերվել էին Սկանդինավիայում, առանձնացրել է սկանդիում տարրը (այստեղից էլ առաջացել է տարրի անվանումը)։Սկանդիումն օժտված է թույլ պարամագնիսական հատկություններով։ </a:t>
            </a:r>
            <a:r>
              <a:rPr lang="hy-AM" dirty="0" smtClean="0"/>
              <a:t>Սկանդիումը </a:t>
            </a:r>
            <a:r>
              <a:rPr lang="hy-AM" dirty="0"/>
              <a:t>փափուկ մետաղ է, մաքուր վիճակում այն հեշտությամբ է ենթարկվում մշակման, հեշտությամբ օգտագործվում է դարբնագործության մեջ, գլանվածքների արտադրությունում, դրոշմագործության մեջ։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9424" y="480060"/>
            <a:ext cx="1503064" cy="13527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32" y="4928773"/>
            <a:ext cx="1432385" cy="128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83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Դարմշտադիում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5" y="2534677"/>
            <a:ext cx="7729728" cy="3101983"/>
          </a:xfrm>
        </p:spPr>
        <p:txBody>
          <a:bodyPr/>
          <a:lstStyle/>
          <a:p>
            <a:pPr marL="0" indent="0">
              <a:buNone/>
            </a:pPr>
            <a:r>
              <a:rPr lang="hy-AM" dirty="0"/>
              <a:t>Դարմշտադիում, </a:t>
            </a:r>
            <a:r>
              <a:rPr lang="en-US" dirty="0" smtClean="0"/>
              <a:t> </a:t>
            </a:r>
            <a:r>
              <a:rPr lang="hy-AM" dirty="0"/>
              <a:t>արհեստականորեն ստացված ռադիոկատիվ քիմիական </a:t>
            </a:r>
            <a:r>
              <a:rPr lang="hy-AM" dirty="0" smtClean="0"/>
              <a:t>տարր </a:t>
            </a:r>
            <a:r>
              <a:rPr lang="hy-AM" dirty="0"/>
              <a:t>է։ Դարմշտադիումը առաջին անգամ ստեղծվել է 1994 թվականի նոյեմբերի 9-ին Դամշտադ քաղաքում։Ըստ անանուն և չհայտնաբերված տարրերի համար Մենդելեևի անվանացուցակի՝ դարմշտադիումը պետք է անվանվեր էկա-պլատինիում։ 1979 թվականին տեսական և կիրառական քիմիայի միջազգային միությունը հրատարակեց առաջարկներ, ըստ որի՝ տարրը պետք է անվանվեր ունունիլիում։ Դարմշտադիում տարբերակը առաջարկել է հայտնաբերող թիմը՝ Դարմշտադ քաղաքի պատվին, որտեղ հայտնաբերվել է </a:t>
            </a:r>
            <a:r>
              <a:rPr lang="hy-AM" dirty="0" smtClean="0"/>
              <a:t>տարրը։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826" y="446678"/>
            <a:ext cx="1799879" cy="10360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07" y="5340918"/>
            <a:ext cx="1753828" cy="100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00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Բիսմութ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/>
              <a:t>Բիսմութը 5-րդ խմբի քիմիական </a:t>
            </a:r>
            <a:r>
              <a:rPr lang="hy-AM" dirty="0" smtClean="0"/>
              <a:t>տարր է, </a:t>
            </a:r>
            <a:r>
              <a:rPr lang="hy-AM" dirty="0"/>
              <a:t>կարգահամարը՝ 83, ատոմական զանգվածը՝ 208,980։Բիսմութը փայլուն, վարդագույն երանգով արծաթափայլ մետաղ է։Բիսմութը հայտնի էր դեռևս 15-16-րդ դարերում, սակայն դիտվում էր իբրև կապարի, անագի, ծարիրի տարատեսակը։ Միայն 18-րդ դարի կեսերին ճանաչվեց իբրև ինքնուրույն մետաղ։ Ենթադրվում է, որ տարրի անվանումը՝ </a:t>
            </a:r>
            <a:r>
              <a:rPr lang="hy-AM" dirty="0" smtClean="0"/>
              <a:t>ծագել </a:t>
            </a:r>
            <a:r>
              <a:rPr lang="hy-AM" dirty="0"/>
              <a:t>է գերմ.՝ </a:t>
            </a:r>
            <a:r>
              <a:rPr lang="en-US" dirty="0" err="1"/>
              <a:t>weisse</a:t>
            </a:r>
            <a:r>
              <a:rPr lang="en-US" dirty="0"/>
              <a:t> Masse - «</a:t>
            </a:r>
            <a:r>
              <a:rPr lang="hy-AM" dirty="0"/>
              <a:t>սպիտակ զանգված բառերից</a:t>
            </a:r>
            <a:r>
              <a:rPr lang="hy-AM" dirty="0" smtClean="0"/>
              <a:t>»։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4133" y="538293"/>
            <a:ext cx="1381563" cy="12382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02" y="4574113"/>
            <a:ext cx="1471202" cy="131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27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Կրիպտոն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/>
              <a:t>Կրիպտոնը Իներտ գազ է, կարգահամարը՝ 36, ատոմական զանգվածը՝ 83,80:Կրիպտոնը պարբերական համակարգում մտնում է իներտ գազերի խմբի մեջ։ Հայտնաբերել են անգլիացի քիմիկոսներ Ու. Ռամսեյը և Մ. </a:t>
            </a:r>
            <a:r>
              <a:rPr lang="hy-AM" dirty="0" smtClean="0"/>
              <a:t>Տրավերսը՝ հեղուկ </a:t>
            </a:r>
            <a:r>
              <a:rPr lang="hy-AM" dirty="0"/>
              <a:t>օդի դժվար ցնդող ֆրակցիայի սպեկտրոսկոպիկ </a:t>
            </a:r>
            <a:r>
              <a:rPr lang="hy-AM" dirty="0" smtClean="0"/>
              <a:t>ուսումնասիրությամբ։Անվան ծագումը </a:t>
            </a:r>
            <a:r>
              <a:rPr lang="hy-AM" dirty="0"/>
              <a:t>առաջացել էհունարեն՝ </a:t>
            </a:r>
            <a:r>
              <a:rPr lang="el-GR" dirty="0"/>
              <a:t>κρυπτός </a:t>
            </a:r>
            <a:r>
              <a:rPr lang="hy-AM" dirty="0"/>
              <a:t>թաքուն, </a:t>
            </a:r>
            <a:r>
              <a:rPr lang="hy-AM" dirty="0" smtClean="0"/>
              <a:t>գաղտնի բառից։ </a:t>
            </a:r>
            <a:r>
              <a:rPr lang="hy-AM" dirty="0"/>
              <a:t>Կրիպտոն միատոմ գազ է՝ առանց գույնի և </a:t>
            </a:r>
            <a:r>
              <a:rPr lang="hy-AM" dirty="0" smtClean="0"/>
              <a:t>հոտի։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559" y="680424"/>
            <a:ext cx="1211953" cy="11435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94" y="4931261"/>
            <a:ext cx="1270942" cy="11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6686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77</TotalTime>
  <Words>825</Words>
  <Application>Microsoft Office PowerPoint</Application>
  <PresentationFormat>Широкоэкранный</PresentationFormat>
  <Paragraphs>22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Corbel</vt:lpstr>
      <vt:lpstr>Gill Sans MT</vt:lpstr>
      <vt:lpstr>Parcel</vt:lpstr>
      <vt:lpstr>Քիմիական տարրերի անվանումների առաջացումը</vt:lpstr>
      <vt:lpstr>Ռենիում(Re)</vt:lpstr>
      <vt:lpstr>Եվրոպիում</vt:lpstr>
      <vt:lpstr>Ֆոսֆոր</vt:lpstr>
      <vt:lpstr>սնդիկ</vt:lpstr>
      <vt:lpstr>Նատրիում</vt:lpstr>
      <vt:lpstr>Արսեն</vt:lpstr>
      <vt:lpstr>Սկանդիում</vt:lpstr>
      <vt:lpstr>Դարմշտադիում</vt:lpstr>
      <vt:lpstr>Բիսմութ</vt:lpstr>
      <vt:lpstr>Կրիպտոն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Քիմիական տարրերի անվանումների առաջացումը</dc:title>
  <dc:creator>shokaryanm@gmail.com</dc:creator>
  <cp:lastModifiedBy>shokaryanm@gmail.com</cp:lastModifiedBy>
  <cp:revision>10</cp:revision>
  <dcterms:created xsi:type="dcterms:W3CDTF">2021-02-26T12:19:13Z</dcterms:created>
  <dcterms:modified xsi:type="dcterms:W3CDTF">2021-03-13T17:43:00Z</dcterms:modified>
</cp:coreProperties>
</file>